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117" d="100"/>
          <a:sy n="117" d="100"/>
        </p:scale>
        <p:origin x="510" y="102"/>
      </p:cViewPr>
      <p:guideLst>
        <p:guide orient="horz" pos="215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notesMaster" Target="notesMasters/notesMaster1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en-US" smtClean="0"/>
            </a:fld>
            <a:endParaRPr lang="en-US"/>
          </a:p>
        </p:txBody>
      </p:sp>
      <p:sp>
        <p:nvSpPr>
          <p:cNvPr id="4" name="Slide Image Placeho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  <a:endParaRPr lang="en-US"/>
          </a:p>
          <a:p>
            <a:pPr lvl="1"/>
            <a:r>
              <a:rPr lang="en-US"/>
              <a:t>Second level</a:t>
            </a:r>
            <a:endParaRPr lang="en-US"/>
          </a:p>
          <a:p>
            <a:pPr lvl="2"/>
            <a:r>
              <a:rPr lang="en-US"/>
              <a:t>Third level</a:t>
            </a:r>
            <a:endParaRPr lang="en-US"/>
          </a:p>
          <a:p>
            <a:pPr lvl="3"/>
            <a:r>
              <a:rPr lang="en-US"/>
              <a:t>Fourth level</a:t>
            </a:r>
            <a:endParaRPr lang="en-US"/>
          </a:p>
          <a:p>
            <a:pPr lvl="4"/>
            <a:r>
              <a:rPr lang="en-US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4" name="Date Placeholder 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Calibri Light" panose="020F0302020204030204" pitchFamily="34" charset="0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1">
                <a:effectLst/>
                <a:latin typeface="Calibri Light" panose="020F030202020403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/>
              <a:t>Second level 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750945"/>
            <a:ext cx="9843135" cy="811530"/>
          </a:xfrm>
        </p:spPr>
        <p:txBody>
          <a:bodyPr anchor="b">
            <a:no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 smtClean="0">
              <a:sym typeface="+mn-ea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Autofit/>
          </a:bodyPr>
          <a:lstStyle>
            <a:lvl1pPr marL="0" indent="0">
              <a:buNone/>
              <a:defRPr sz="24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3pPr>
            <a:lvl4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4pPr>
            <a:lvl5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kumimoji="0" lang="en-US" sz="2800" b="0" i="0" u="none" strike="noStrike" kern="1200" cap="none" spc="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ea typeface="+mn-ea"/>
                <a:cs typeface="+mn-cs"/>
              </a:defRPr>
            </a:lvl1pPr>
            <a:lvl2pPr>
              <a:lnSpc>
                <a:spcPct val="15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>
                <a:sym typeface="+mn-ea"/>
              </a:rPr>
              <a:t>Second level</a:t>
            </a:r>
            <a:endParaRPr lang="en-US" dirty="0"/>
          </a:p>
          <a:p>
            <a:pPr lvl="2"/>
            <a:r>
              <a:rPr lang="en-US" dirty="0">
                <a:sym typeface="+mn-ea"/>
              </a:rPr>
              <a:t>Third level</a:t>
            </a:r>
            <a:endParaRPr lang="en-US" dirty="0"/>
          </a:p>
          <a:p>
            <a:pPr lvl="3"/>
            <a:r>
              <a:rPr lang="en-US" dirty="0">
                <a:sym typeface="+mn-ea"/>
              </a:rPr>
              <a:t>Fourth level</a:t>
            </a:r>
            <a:endParaRPr lang="en-US" dirty="0"/>
          </a:p>
          <a:p>
            <a:pPr lvl="4"/>
            <a:r>
              <a:rPr lang="en-US" dirty="0">
                <a:sym typeface="+mn-ea"/>
              </a:rPr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>
                <a:sym typeface="+mn-ea"/>
              </a:rPr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en-US" dirty="0">
                <a:sym typeface="+mn-ea"/>
              </a:rPr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r>
              <a:rPr lang="en-US" dirty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en-US" smtClean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  <a:endParaRPr lang="en-US" dirty="0"/>
          </a:p>
          <a:p>
            <a:pPr lvl="1"/>
            <a:r>
              <a:rPr lang="en-US" dirty="0"/>
              <a:t>Second level</a:t>
            </a:r>
            <a:endParaRPr lang="en-US" dirty="0"/>
          </a:p>
          <a:p>
            <a:pPr lvl="2"/>
            <a:r>
              <a:rPr lang="en-US" dirty="0"/>
              <a:t>Third level</a:t>
            </a:r>
            <a:endParaRPr lang="en-US" dirty="0"/>
          </a:p>
          <a:p>
            <a:pPr lvl="3"/>
            <a:r>
              <a:rPr lang="en-US" dirty="0"/>
              <a:t>Fourth level</a:t>
            </a:r>
            <a:endParaRPr lang="en-US" dirty="0"/>
          </a:p>
          <a:p>
            <a:pPr lvl="4"/>
            <a:r>
              <a:rPr lang="en-US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dirty="0" smtClean="0"/>
              <a:t>Click to edit Master text styles</a:t>
            </a:r>
            <a:endParaRPr lang="en-US" dirty="0" smtClean="0"/>
          </a:p>
          <a:p>
            <a:pPr lvl="1"/>
            <a:r>
              <a:rPr lang="en-US" dirty="0" smtClean="0"/>
              <a:t>Second level</a:t>
            </a:r>
            <a:endParaRPr lang="en-US" dirty="0" smtClean="0"/>
          </a:p>
          <a:p>
            <a:pPr lvl="2"/>
            <a:r>
              <a:rPr lang="en-US" dirty="0" smtClean="0"/>
              <a:t>Third level</a:t>
            </a:r>
            <a:endParaRPr lang="en-US" dirty="0"/>
          </a:p>
          <a:p>
            <a:pPr lvl="3"/>
            <a:r>
              <a:rPr lang="en-US" dirty="0" smtClean="0"/>
              <a:t>Fourth level</a:t>
            </a:r>
            <a:endParaRPr lang="en-US" dirty="0"/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en-US" smtClean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defRPr>
            </a:lvl1pPr>
          </a:lstStyle>
          <a:p>
            <a:fld id="{49AE70B2-8BF9-45C0-BB95-33D1B9D3A854}" type="slidenum">
              <a:rPr lang="en-US" smtClean="0"/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Calibri Light" panose="020F0302020204030204" pitchFamily="34" charset="0"/>
          <a:ea typeface="+mj-ea"/>
          <a:cs typeface="+mj-cs"/>
        </a:defRPr>
      </a:lvl1pPr>
    </p:titleStyle>
    <p:bodyStyle>
      <a:lvl1pPr marL="0" marR="0" indent="0" algn="l" defTabSz="914400" rtl="0" eaLnBrk="1" fontAlgn="auto" latinLnBrk="0" hangingPunct="1">
        <a:lnSpc>
          <a:spcPct val="90000"/>
        </a:lnSpc>
        <a:spcBef>
          <a:spcPts val="1000"/>
        </a:spcBef>
        <a:spcAft>
          <a:spcPts val="0"/>
        </a:spcAft>
        <a:buClrTx/>
        <a:buSzTx/>
        <a:buFont typeface="Arial" panose="020B0604020202020204" pitchFamily="34" charset="0"/>
        <a:buNone/>
        <a:defRPr sz="2800" b="0" kern="120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baseline="0">
          <a:solidFill>
            <a:schemeClr val="tx1"/>
          </a:solidFill>
          <a:latin typeface="Calibri Light" panose="020F0302020204030204" pitchFamily="34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baseline="0">
          <a:solidFill>
            <a:schemeClr val="tx1"/>
          </a:solidFill>
          <a:effectLst/>
          <a:latin typeface="Calibri Light" panose="020F0302020204030204" pitchFamily="34" charset="0"/>
          <a:ea typeface="+mn-ea"/>
          <a:cs typeface="Calibri Light" panose="020F030202020403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altLang="en-US"/>
              <a:t>SNIC Segmentation</a:t>
            </a:r>
            <a:endParaRPr lang="pt-BR" altLang="en-US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altLang="en-US"/>
              <a:t>Luiz Cortinhas Ferreira Neto</a:t>
            </a:r>
            <a:endParaRPr lang="pt-BR" altLang="en-US"/>
          </a:p>
        </p:txBody>
      </p:sp>
      <p:sp>
        <p:nvSpPr>
          <p:cNvPr id="3" name="Caixa de Texto 2"/>
          <p:cNvSpPr txBox="1"/>
          <p:nvPr/>
        </p:nvSpPr>
        <p:spPr>
          <a:xfrm>
            <a:off x="1780540" y="6489700"/>
            <a:ext cx="901319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pt-BR" altLang="en-US"/>
              <a:t>https://code.earthengine.google.com/182ec15a870def16a082159f60f331a5</a:t>
            </a:r>
            <a:endParaRPr lang="pt-BR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pt-BR" altLang="en-US"/>
              <a:t>Terceiro Passo - Segmentação</a:t>
            </a:r>
            <a:endParaRPr lang="pt-BR" altLang="en-US"/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40050" y="1913890"/>
            <a:ext cx="6312535" cy="4351655"/>
          </a:xfrm>
          <a:prstGeom prst="rect">
            <a:avLst/>
          </a:prstGeom>
        </p:spPr>
      </p:pic>
      <p:sp>
        <p:nvSpPr>
          <p:cNvPr id="6" name="Caixa de Texto 5"/>
          <p:cNvSpPr txBox="1"/>
          <p:nvPr/>
        </p:nvSpPr>
        <p:spPr>
          <a:xfrm>
            <a:off x="9518650" y="1821180"/>
            <a:ext cx="2540000" cy="396938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pt-BR" altLang="en-US"/>
              <a:t>var seeds = ee.Algorithms.Image.Segmentation.seedGrid(35);</a:t>
            </a:r>
            <a:endParaRPr lang="pt-BR" altLang="en-US"/>
          </a:p>
          <a:p>
            <a:endParaRPr lang="pt-BR" altLang="en-US"/>
          </a:p>
          <a:p>
            <a:r>
              <a:rPr lang="pt-BR" altLang="en-US"/>
              <a:t>var snic = ee.Algorithms.Image.Segmentation.SNIC({</a:t>
            </a:r>
            <a:endParaRPr lang="pt-BR" altLang="en-US"/>
          </a:p>
          <a:p>
            <a:r>
              <a:rPr lang="pt-BR" altLang="en-US"/>
              <a:t>  image: FullImage, </a:t>
            </a:r>
            <a:endParaRPr lang="pt-BR" altLang="en-US"/>
          </a:p>
          <a:p>
            <a:r>
              <a:rPr lang="pt-BR" altLang="en-US"/>
              <a:t>  compactness: 0,</a:t>
            </a:r>
            <a:endParaRPr lang="pt-BR" altLang="en-US"/>
          </a:p>
          <a:p>
            <a:r>
              <a:rPr lang="pt-BR" altLang="en-US"/>
              <a:t>  connectivity: 4,</a:t>
            </a:r>
            <a:endParaRPr lang="pt-BR" altLang="en-US"/>
          </a:p>
          <a:p>
            <a:r>
              <a:rPr lang="pt-BR" altLang="en-US"/>
              <a:t>  neighborhoodSize: 128,</a:t>
            </a:r>
            <a:endParaRPr lang="pt-BR" altLang="en-US"/>
          </a:p>
          <a:p>
            <a:r>
              <a:rPr lang="pt-BR" altLang="en-US"/>
              <a:t>  size: 2,</a:t>
            </a:r>
            <a:endParaRPr lang="pt-BR" altLang="en-US"/>
          </a:p>
          <a:p>
            <a:r>
              <a:rPr lang="pt-BR" altLang="en-US"/>
              <a:t>  seeds: seeds</a:t>
            </a:r>
            <a:endParaRPr lang="pt-BR" altLang="en-US"/>
          </a:p>
          <a:p>
            <a:r>
              <a:rPr lang="pt-BR" altLang="en-US"/>
              <a:t>})</a:t>
            </a:r>
            <a:endParaRPr lang="pt-BR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pt-BR" altLang="en-US"/>
              <a:t>Quarto Passo - Coleta de Amostras</a:t>
            </a:r>
            <a:endParaRPr lang="pt-BR" altLang="en-US"/>
          </a:p>
        </p:txBody>
      </p:sp>
      <p:pic>
        <p:nvPicPr>
          <p:cNvPr id="5" name="Espaço Reservado para Conteúdo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40050" y="1914525"/>
            <a:ext cx="631253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pt-BR" altLang="en-US"/>
              <a:t>Quinto Passo - Classificação</a:t>
            </a:r>
            <a:endParaRPr lang="pt-BR" altLang="en-US"/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40050" y="1914525"/>
            <a:ext cx="631253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t-BR" altLang="en-US"/>
              <a:t>Características</a:t>
            </a:r>
            <a:endParaRPr lang="pt-BR" altLang="en-US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/>
              <a:t>Simple Non-Iterative Clustering</a:t>
            </a:r>
            <a:endParaRPr lang="pt-BR" altLang="en-US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/>
              <a:t>Aquisição de amostras (Segmentos)</a:t>
            </a:r>
            <a:endParaRPr lang="pt-BR" altLang="en-US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t-BR" altLang="en-US"/>
              <a:t>Agrega conhecimento de contexto utilizando-se de índices de textura</a:t>
            </a:r>
            <a:endParaRPr lang="pt-BR" altLang="en-US"/>
          </a:p>
          <a:p>
            <a:pPr marL="457200" lvl="1" indent="0">
              <a:buFont typeface="Arial" panose="020B0604020202020204" pitchFamily="34" charset="0"/>
              <a:buNone/>
            </a:pPr>
            <a:r>
              <a:rPr lang="pt-BR" altLang="en-US"/>
              <a:t>(https://developers.google.com/earth-engine/image_texture)</a:t>
            </a:r>
            <a:endParaRPr lang="pt-BR" altLang="en-US"/>
          </a:p>
          <a:p>
            <a:pPr lvl="1"/>
            <a:endParaRPr lang="pt-BR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pt-BR" altLang="en-US"/>
              <a:t>Primeiro passo	- Mosaico</a:t>
            </a:r>
            <a:endParaRPr lang="pt-BR" altLang="en-US"/>
          </a:p>
        </p:txBody>
      </p:sp>
      <p:pic>
        <p:nvPicPr>
          <p:cNvPr id="5" name="Espaço Reservado para Conteúdo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29255" y="1825625"/>
            <a:ext cx="63328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pt-BR" altLang="en-US"/>
              <a:t>Segundo Passo - Calculo de Índices e Gradientes</a:t>
            </a:r>
            <a:endParaRPr lang="pt-BR" altLang="en-US"/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29255" y="1840865"/>
            <a:ext cx="63328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pt-BR" altLang="en-US"/>
              <a:t>Segundo Passo - Calculo de Índices e Gradientes</a:t>
            </a:r>
            <a:endParaRPr lang="pt-BR" altLang="en-US"/>
          </a:p>
        </p:txBody>
      </p:sp>
      <p:pic>
        <p:nvPicPr>
          <p:cNvPr id="5" name="Espaço Reservado para Conteúdo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39415" y="1871345"/>
            <a:ext cx="631253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p>
            <a:r>
              <a:rPr lang="pt-BR" altLang="en-US"/>
              <a:t>Segundo Passo - Calculo de Índices e Gradientes</a:t>
            </a:r>
            <a:endParaRPr lang="pt-BR" altLang="en-US"/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40050" y="1867535"/>
            <a:ext cx="631253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pt-BR" altLang="en-US"/>
              <a:t>Segundo Passo - Entropia</a:t>
            </a:r>
            <a:endParaRPr lang="pt-BR" altLang="en-US"/>
          </a:p>
        </p:txBody>
      </p:sp>
      <p:pic>
        <p:nvPicPr>
          <p:cNvPr id="8" name="Espaço Reservado para Conteúdo 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39415" y="1915795"/>
            <a:ext cx="631253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pt-BR" altLang="en-US"/>
              <a:t>Segundo Passo - Contraste</a:t>
            </a:r>
            <a:endParaRPr lang="pt-BR" altLang="en-US"/>
          </a:p>
        </p:txBody>
      </p:sp>
      <p:pic>
        <p:nvPicPr>
          <p:cNvPr id="4" name="Espaço Reservado para Conteúdo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40050" y="1916430"/>
            <a:ext cx="631253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p>
            <a:r>
              <a:rPr lang="pt-BR" altLang="en-US"/>
              <a:t>Segundo Passo - Textura</a:t>
            </a:r>
            <a:endParaRPr lang="pt-BR" altLang="en-US"/>
          </a:p>
        </p:txBody>
      </p:sp>
      <p:pic>
        <p:nvPicPr>
          <p:cNvPr id="5" name="Espaço Reservado para Conteúdo 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39415" y="1914525"/>
            <a:ext cx="6312535" cy="43516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856</Words>
  <Application>WPS Presentation</Application>
  <PresentationFormat>宽屏</PresentationFormat>
  <Paragraphs>45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0" baseType="lpstr">
      <vt:lpstr>Arial</vt:lpstr>
      <vt:lpstr>SimSun</vt:lpstr>
      <vt:lpstr>Wingdings</vt:lpstr>
      <vt:lpstr>Calibri Light</vt:lpstr>
      <vt:lpstr>Microsoft YaHei</vt:lpstr>
      <vt:lpstr>Arial Unicode MS</vt:lpstr>
      <vt:lpstr>Calibri</vt:lpstr>
      <vt:lpstr>Office Theme</vt:lpstr>
      <vt:lpstr>PowerPoint 演示文稿</vt:lpstr>
      <vt:lpstr>PowerPoint 演示文稿</vt:lpstr>
      <vt:lpstr>PowerPoint 演示文稿</vt:lpstr>
      <vt:lpstr>PowerPoint 演示文稿</vt:lpstr>
      <vt:lpstr>Segundo Passo - Calculo de Indices e Gradientes</vt:lpstr>
      <vt:lpstr>Segundo Passo - Calculo de Indices e Gradientes</vt:lpstr>
      <vt:lpstr>Segundo Passo - Calculo de Indices e Gradientes</vt:lpstr>
      <vt:lpstr>Segundo Passo - Entropia</vt:lpstr>
      <vt:lpstr>Segundo Passo - Contraste</vt:lpstr>
      <vt:lpstr>Segundo Passo - Textura</vt:lpstr>
      <vt:lpstr>Terceiro Passo - Segmentação</vt:lpstr>
      <vt:lpstr>Quarto Passo - Coleta de Amostras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google1558534553</cp:lastModifiedBy>
  <cp:revision>6</cp:revision>
  <dcterms:created xsi:type="dcterms:W3CDTF">2021-04-22T15:07:34Z</dcterms:created>
  <dcterms:modified xsi:type="dcterms:W3CDTF">2021-04-22T16:22:21Z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1046-11.2.0.10101</vt:lpwstr>
  </property>
</Properties>
</file>

<file path=docProps/thumbnail.jpeg>
</file>